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Open Sauce Heavy" charset="1" panose="00000A00000000000000"/>
      <p:regular r:id="rId16"/>
    </p:embeddedFont>
    <p:embeddedFont>
      <p:font typeface="Open Sauce Bold" charset="1" panose="00000800000000000000"/>
      <p:regular r:id="rId17"/>
    </p:embeddedFont>
    <p:embeddedFont>
      <p:font typeface="Open Sauce" charset="1" panose="00000500000000000000"/>
      <p:regular r:id="rId18"/>
    </p:embeddedFont>
    <p:embeddedFont>
      <p:font typeface="Open Sans Bold" charset="1" panose="020B0806030504020204"/>
      <p:regular r:id="rId19"/>
    </p:embeddedFont>
    <p:embeddedFont>
      <p:font typeface="Open Sauce Italics" charset="1" panose="00000500000000000000"/>
      <p:regular r:id="rId20"/>
    </p:embeddedFont>
    <p:embeddedFont>
      <p:font typeface="Montserrat" charset="1" panose="000005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jpe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3.png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21.png" Type="http://schemas.openxmlformats.org/officeDocument/2006/relationships/image"/><Relationship Id="rId9" Target="../media/image2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047759" y="3749017"/>
            <a:ext cx="3240241" cy="6504134"/>
          </a:xfrm>
          <a:custGeom>
            <a:avLst/>
            <a:gdLst/>
            <a:ahLst/>
            <a:cxnLst/>
            <a:rect r="r" b="b" t="t" l="l"/>
            <a:pathLst>
              <a:path h="6504134" w="3240241">
                <a:moveTo>
                  <a:pt x="0" y="0"/>
                </a:moveTo>
                <a:lnTo>
                  <a:pt x="3240241" y="0"/>
                </a:lnTo>
                <a:lnTo>
                  <a:pt x="3240241" y="6504133"/>
                </a:lnTo>
                <a:lnTo>
                  <a:pt x="0" y="65041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032403" y="-1448305"/>
            <a:ext cx="5255597" cy="13183610"/>
            <a:chOff x="0" y="0"/>
            <a:chExt cx="1384190" cy="34722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4190" cy="3472226"/>
            </a:xfrm>
            <a:custGeom>
              <a:avLst/>
              <a:gdLst/>
              <a:ahLst/>
              <a:cxnLst/>
              <a:rect r="r" b="b" t="t" l="l"/>
              <a:pathLst>
                <a:path h="3472226" w="1384190">
                  <a:moveTo>
                    <a:pt x="0" y="0"/>
                  </a:moveTo>
                  <a:lnTo>
                    <a:pt x="1384190" y="0"/>
                  </a:lnTo>
                  <a:lnTo>
                    <a:pt x="1384190" y="3472226"/>
                  </a:lnTo>
                  <a:lnTo>
                    <a:pt x="0" y="3472226"/>
                  </a:ln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384190" cy="3491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890850" y="2198433"/>
            <a:ext cx="4814848" cy="5179576"/>
          </a:xfrm>
          <a:custGeom>
            <a:avLst/>
            <a:gdLst/>
            <a:ahLst/>
            <a:cxnLst/>
            <a:rect r="r" b="b" t="t" l="l"/>
            <a:pathLst>
              <a:path h="5179576" w="4814848">
                <a:moveTo>
                  <a:pt x="0" y="0"/>
                </a:moveTo>
                <a:lnTo>
                  <a:pt x="4814848" y="0"/>
                </a:lnTo>
                <a:lnTo>
                  <a:pt x="4814848" y="5179576"/>
                </a:lnTo>
                <a:lnTo>
                  <a:pt x="0" y="51795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082544" y="7733288"/>
            <a:ext cx="3561172" cy="4114800"/>
          </a:xfrm>
          <a:custGeom>
            <a:avLst/>
            <a:gdLst/>
            <a:ahLst/>
            <a:cxnLst/>
            <a:rect r="r" b="b" t="t" l="l"/>
            <a:pathLst>
              <a:path h="4114800" w="3561172">
                <a:moveTo>
                  <a:pt x="0" y="0"/>
                </a:moveTo>
                <a:lnTo>
                  <a:pt x="3561173" y="0"/>
                </a:lnTo>
                <a:lnTo>
                  <a:pt x="35611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127706" y="3314551"/>
            <a:ext cx="3131594" cy="2463190"/>
          </a:xfrm>
          <a:custGeom>
            <a:avLst/>
            <a:gdLst/>
            <a:ahLst/>
            <a:cxnLst/>
            <a:rect r="r" b="b" t="t" l="l"/>
            <a:pathLst>
              <a:path h="2463190" w="3131594">
                <a:moveTo>
                  <a:pt x="0" y="0"/>
                </a:moveTo>
                <a:lnTo>
                  <a:pt x="3131594" y="0"/>
                </a:lnTo>
                <a:lnTo>
                  <a:pt x="3131594" y="2463190"/>
                </a:lnTo>
                <a:lnTo>
                  <a:pt x="0" y="246319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74269" y="3615667"/>
            <a:ext cx="12324048" cy="2479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52"/>
              </a:lnSpc>
            </a:pPr>
            <a:r>
              <a:rPr lang="en-US" sz="7108" spc="-142">
                <a:solidFill>
                  <a:srgbClr val="191919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Gestion des coopératives en Afrique de l’ouest.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28015" y="2877713"/>
            <a:ext cx="7315200" cy="3950208"/>
          </a:xfrm>
          <a:custGeom>
            <a:avLst/>
            <a:gdLst/>
            <a:ahLst/>
            <a:cxnLst/>
            <a:rect r="r" b="b" t="t" l="l"/>
            <a:pathLst>
              <a:path h="3950208" w="7315200">
                <a:moveTo>
                  <a:pt x="0" y="0"/>
                </a:moveTo>
                <a:lnTo>
                  <a:pt x="7315200" y="0"/>
                </a:lnTo>
                <a:lnTo>
                  <a:pt x="7315200" y="3950208"/>
                </a:lnTo>
                <a:lnTo>
                  <a:pt x="0" y="39502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64240" y="6827921"/>
            <a:ext cx="3242751" cy="3242751"/>
          </a:xfrm>
          <a:custGeom>
            <a:avLst/>
            <a:gdLst/>
            <a:ahLst/>
            <a:cxnLst/>
            <a:rect r="r" b="b" t="t" l="l"/>
            <a:pathLst>
              <a:path h="3242751" w="3242751">
                <a:moveTo>
                  <a:pt x="0" y="0"/>
                </a:moveTo>
                <a:lnTo>
                  <a:pt x="3242751" y="0"/>
                </a:lnTo>
                <a:lnTo>
                  <a:pt x="3242751" y="3242751"/>
                </a:lnTo>
                <a:lnTo>
                  <a:pt x="0" y="32427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057400" y="-10287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534788" y="-1387189"/>
            <a:ext cx="5506423" cy="4114800"/>
          </a:xfrm>
          <a:custGeom>
            <a:avLst/>
            <a:gdLst/>
            <a:ahLst/>
            <a:cxnLst/>
            <a:rect r="r" b="b" t="t" l="l"/>
            <a:pathLst>
              <a:path h="4114800" w="5506423">
                <a:moveTo>
                  <a:pt x="0" y="0"/>
                </a:moveTo>
                <a:lnTo>
                  <a:pt x="5506424" y="0"/>
                </a:lnTo>
                <a:lnTo>
                  <a:pt x="55064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81967" y="-2828925"/>
            <a:ext cx="5657850" cy="565785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35D61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035115" y="-242236"/>
            <a:ext cx="6195883" cy="10529236"/>
            <a:chOff x="0" y="0"/>
            <a:chExt cx="1631837" cy="27731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31837" cy="2773132"/>
            </a:xfrm>
            <a:custGeom>
              <a:avLst/>
              <a:gdLst/>
              <a:ahLst/>
              <a:cxnLst/>
              <a:rect r="r" b="b" t="t" l="l"/>
              <a:pathLst>
                <a:path h="2773132" w="1631837">
                  <a:moveTo>
                    <a:pt x="0" y="0"/>
                  </a:moveTo>
                  <a:lnTo>
                    <a:pt x="1631837" y="0"/>
                  </a:lnTo>
                  <a:lnTo>
                    <a:pt x="1631837" y="2773132"/>
                  </a:lnTo>
                  <a:lnTo>
                    <a:pt x="0" y="2773132"/>
                  </a:lnTo>
                  <a:close/>
                </a:path>
              </a:pathLst>
            </a:custGeom>
            <a:solidFill>
              <a:srgbClr val="00BF63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631837" cy="27921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134888" y="1213611"/>
            <a:ext cx="6009254" cy="134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000"/>
              </a:lnSpc>
              <a:spcBef>
                <a:spcPct val="0"/>
              </a:spcBef>
            </a:pPr>
            <a:r>
              <a:rPr lang="en-US" sz="7857" spc="-157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Sommaire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-1390959" y="8567821"/>
            <a:ext cx="3086100" cy="30861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2134888" y="3599030"/>
            <a:ext cx="7968456" cy="3862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19"/>
              </a:lnSpc>
            </a:pPr>
            <a:r>
              <a:rPr lang="en-US" sz="33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1- Gouvernance des coopératives</a:t>
            </a:r>
          </a:p>
          <a:p>
            <a:pPr algn="l">
              <a:lnSpc>
                <a:spcPts val="4419"/>
              </a:lnSpc>
            </a:pPr>
            <a:r>
              <a:rPr lang="en-US" sz="33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2- S</a:t>
            </a:r>
            <a:r>
              <a:rPr lang="en-US" sz="33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urface moyenne des exploitations</a:t>
            </a:r>
          </a:p>
          <a:p>
            <a:pPr algn="l">
              <a:lnSpc>
                <a:spcPts val="4419"/>
              </a:lnSpc>
            </a:pPr>
            <a:r>
              <a:rPr lang="en-US" sz="33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3- C</a:t>
            </a:r>
            <a:r>
              <a:rPr lang="en-US" sz="33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ultures les plus exploitées</a:t>
            </a:r>
          </a:p>
          <a:p>
            <a:pPr algn="l">
              <a:lnSpc>
                <a:spcPts val="4419"/>
              </a:lnSpc>
            </a:pPr>
            <a:r>
              <a:rPr lang="en-US" sz="33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4- D</a:t>
            </a:r>
            <a:r>
              <a:rPr lang="en-US" sz="33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éfis des coopératives en Afrique.</a:t>
            </a:r>
          </a:p>
          <a:p>
            <a:pPr algn="l">
              <a:lnSpc>
                <a:spcPts val="4419"/>
              </a:lnSpc>
            </a:pPr>
            <a:r>
              <a:rPr lang="en-US" sz="33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5- D</a:t>
            </a:r>
            <a:r>
              <a:rPr lang="en-US" sz="33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ifficultés</a:t>
            </a:r>
          </a:p>
          <a:p>
            <a:pPr algn="l">
              <a:lnSpc>
                <a:spcPts val="4419"/>
              </a:lnSpc>
            </a:pPr>
            <a:r>
              <a:rPr lang="en-US" sz="33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6- B</a:t>
            </a:r>
            <a:r>
              <a:rPr lang="en-US" sz="33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onnes pratiques</a:t>
            </a:r>
          </a:p>
          <a:p>
            <a:pPr algn="l">
              <a:lnSpc>
                <a:spcPts val="4419"/>
              </a:lnSpc>
              <a:spcBef>
                <a:spcPct val="0"/>
              </a:spcBef>
            </a:pP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4350218" y="3224715"/>
            <a:ext cx="3131594" cy="2463190"/>
          </a:xfrm>
          <a:custGeom>
            <a:avLst/>
            <a:gdLst/>
            <a:ahLst/>
            <a:cxnLst/>
            <a:rect r="r" b="b" t="t" l="l"/>
            <a:pathLst>
              <a:path h="2463190" w="3131594">
                <a:moveTo>
                  <a:pt x="0" y="0"/>
                </a:moveTo>
                <a:lnTo>
                  <a:pt x="3131594" y="0"/>
                </a:lnTo>
                <a:lnTo>
                  <a:pt x="3131594" y="2463190"/>
                </a:lnTo>
                <a:lnTo>
                  <a:pt x="0" y="24631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4491629"/>
            <a:chOff x="0" y="0"/>
            <a:chExt cx="4816593" cy="1182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182980"/>
            </a:xfrm>
            <a:custGeom>
              <a:avLst/>
              <a:gdLst/>
              <a:ahLst/>
              <a:cxnLst/>
              <a:rect r="r" b="b" t="t" l="l"/>
              <a:pathLst>
                <a:path h="118298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182980"/>
                  </a:lnTo>
                  <a:lnTo>
                    <a:pt x="0" y="1182980"/>
                  </a:ln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4816593" cy="1202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4491629"/>
          </a:xfrm>
          <a:custGeom>
            <a:avLst/>
            <a:gdLst/>
            <a:ahLst/>
            <a:cxnLst/>
            <a:rect r="r" b="b" t="t" l="l"/>
            <a:pathLst>
              <a:path h="4491629" w="18288000">
                <a:moveTo>
                  <a:pt x="0" y="0"/>
                </a:moveTo>
                <a:lnTo>
                  <a:pt x="18288000" y="0"/>
                </a:lnTo>
                <a:lnTo>
                  <a:pt x="18288000" y="4491629"/>
                </a:lnTo>
                <a:lnTo>
                  <a:pt x="0" y="44916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9000"/>
            </a:blip>
            <a:stretch>
              <a:fillRect l="0" t="-85634" r="0" b="-85634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2090579" y="727803"/>
            <a:ext cx="14976066" cy="10629691"/>
            <a:chOff x="0" y="0"/>
            <a:chExt cx="3944314" cy="279958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944314" cy="2799589"/>
            </a:xfrm>
            <a:custGeom>
              <a:avLst/>
              <a:gdLst/>
              <a:ahLst/>
              <a:cxnLst/>
              <a:rect r="r" b="b" t="t" l="l"/>
              <a:pathLst>
                <a:path h="2799589" w="3944314">
                  <a:moveTo>
                    <a:pt x="12924" y="0"/>
                  </a:moveTo>
                  <a:lnTo>
                    <a:pt x="3931390" y="0"/>
                  </a:lnTo>
                  <a:cubicBezTo>
                    <a:pt x="3934817" y="0"/>
                    <a:pt x="3938105" y="1362"/>
                    <a:pt x="3940528" y="3785"/>
                  </a:cubicBezTo>
                  <a:cubicBezTo>
                    <a:pt x="3942952" y="6209"/>
                    <a:pt x="3944314" y="9496"/>
                    <a:pt x="3944314" y="12924"/>
                  </a:cubicBezTo>
                  <a:lnTo>
                    <a:pt x="3944314" y="2786666"/>
                  </a:lnTo>
                  <a:cubicBezTo>
                    <a:pt x="3944314" y="2790093"/>
                    <a:pt x="3942952" y="2793380"/>
                    <a:pt x="3940528" y="2795804"/>
                  </a:cubicBezTo>
                  <a:cubicBezTo>
                    <a:pt x="3938105" y="2798228"/>
                    <a:pt x="3934817" y="2799589"/>
                    <a:pt x="3931390" y="2799589"/>
                  </a:cubicBezTo>
                  <a:lnTo>
                    <a:pt x="12924" y="2799589"/>
                  </a:lnTo>
                  <a:cubicBezTo>
                    <a:pt x="9496" y="2799589"/>
                    <a:pt x="6209" y="2798228"/>
                    <a:pt x="3785" y="2795804"/>
                  </a:cubicBezTo>
                  <a:cubicBezTo>
                    <a:pt x="1362" y="2793380"/>
                    <a:pt x="0" y="2790093"/>
                    <a:pt x="0" y="2786666"/>
                  </a:cubicBezTo>
                  <a:lnTo>
                    <a:pt x="0" y="12924"/>
                  </a:lnTo>
                  <a:cubicBezTo>
                    <a:pt x="0" y="9496"/>
                    <a:pt x="1362" y="6209"/>
                    <a:pt x="3785" y="3785"/>
                  </a:cubicBezTo>
                  <a:cubicBezTo>
                    <a:pt x="6209" y="1362"/>
                    <a:pt x="9496" y="0"/>
                    <a:pt x="12924" y="0"/>
                  </a:cubicBezTo>
                  <a:close/>
                </a:path>
              </a:pathLst>
            </a:custGeom>
            <a:solidFill>
              <a:srgbClr val="00BF63"/>
            </a:soli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3944314" cy="28186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98988" y="942975"/>
            <a:ext cx="14890023" cy="75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222"/>
              </a:lnSpc>
              <a:spcBef>
                <a:spcPct val="0"/>
              </a:spcBef>
            </a:pPr>
            <a:r>
              <a:rPr lang="en-US" sz="4444" spc="-88">
                <a:solidFill>
                  <a:srgbClr val="FDFBF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Gouvernance des coopératives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078485" y="1707303"/>
            <a:ext cx="11000253" cy="8319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7" indent="-291463" lvl="1">
              <a:lnSpc>
                <a:spcPts val="350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Démocratie</a:t>
            </a:r>
            <a:r>
              <a:rPr lang="en-US" sz="26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: Chaque membre a une voix égale.</a:t>
            </a:r>
          </a:p>
          <a:p>
            <a:pPr algn="l">
              <a:lnSpc>
                <a:spcPts val="3509"/>
              </a:lnSpc>
            </a:pPr>
          </a:p>
          <a:p>
            <a:pPr algn="l" marL="582927" indent="-291463" lvl="1">
              <a:lnSpc>
                <a:spcPts val="350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Adhésion volontaire et ouverte</a:t>
            </a:r>
            <a:r>
              <a:rPr lang="en-US" sz="26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: Ouverte à tous ceux qui acceptent les responsabilités de l'adhésion.</a:t>
            </a:r>
          </a:p>
          <a:p>
            <a:pPr algn="l">
              <a:lnSpc>
                <a:spcPts val="3509"/>
              </a:lnSpc>
            </a:pPr>
          </a:p>
          <a:p>
            <a:pPr algn="l" marL="582927" indent="-291463" lvl="1">
              <a:lnSpc>
                <a:spcPts val="350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Participation économique des membres </a:t>
            </a:r>
            <a:r>
              <a:rPr lang="en-US" sz="26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: Contributions équitables et contrôle démocratique du capital.</a:t>
            </a:r>
          </a:p>
          <a:p>
            <a:pPr algn="l">
              <a:lnSpc>
                <a:spcPts val="3509"/>
              </a:lnSpc>
            </a:pPr>
          </a:p>
          <a:p>
            <a:pPr algn="l" marL="582927" indent="-291463" lvl="1">
              <a:lnSpc>
                <a:spcPts val="350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Autonomie et indépendance:</a:t>
            </a:r>
            <a:r>
              <a:rPr lang="en-US" sz="26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Contrôle autonome, même en collaboration avec d'autres organisations.</a:t>
            </a:r>
          </a:p>
          <a:p>
            <a:pPr algn="l">
              <a:lnSpc>
                <a:spcPts val="3509"/>
              </a:lnSpc>
            </a:pPr>
          </a:p>
          <a:p>
            <a:pPr algn="l" marL="582927" indent="-291463" lvl="1">
              <a:lnSpc>
                <a:spcPts val="350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Éducation et formation</a:t>
            </a:r>
            <a:r>
              <a:rPr lang="en-US" sz="26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: Formation continue pour les membres et les dirigeants.</a:t>
            </a:r>
          </a:p>
          <a:p>
            <a:pPr algn="l">
              <a:lnSpc>
                <a:spcPts val="3509"/>
              </a:lnSpc>
            </a:pPr>
          </a:p>
          <a:p>
            <a:pPr algn="l" marL="582927" indent="-291463" lvl="1">
              <a:lnSpc>
                <a:spcPts val="350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Coopération entre coopératives</a:t>
            </a:r>
            <a:r>
              <a:rPr lang="en-US" sz="26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: Collaboration entre coopératives à divers niveaux.</a:t>
            </a:r>
          </a:p>
          <a:p>
            <a:pPr algn="l">
              <a:lnSpc>
                <a:spcPts val="3509"/>
              </a:lnSpc>
            </a:pPr>
          </a:p>
          <a:p>
            <a:pPr algn="l" marL="582927" indent="-291463" lvl="1">
              <a:lnSpc>
                <a:spcPts val="350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Engagement communautaire</a:t>
            </a:r>
            <a:r>
              <a:rPr lang="en-US" sz="26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: Soutien au développement durable des communautés locales.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832433" y="-339559"/>
            <a:ext cx="8956821" cy="11772679"/>
            <a:chOff x="0" y="0"/>
            <a:chExt cx="2171400" cy="285404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71400" cy="2854048"/>
            </a:xfrm>
            <a:custGeom>
              <a:avLst/>
              <a:gdLst/>
              <a:ahLst/>
              <a:cxnLst/>
              <a:rect r="r" b="b" t="t" l="l"/>
              <a:pathLst>
                <a:path h="2854048" w="2171400">
                  <a:moveTo>
                    <a:pt x="37167" y="0"/>
                  </a:moveTo>
                  <a:lnTo>
                    <a:pt x="2134233" y="0"/>
                  </a:lnTo>
                  <a:cubicBezTo>
                    <a:pt x="2154760" y="0"/>
                    <a:pt x="2171400" y="16640"/>
                    <a:pt x="2171400" y="37167"/>
                  </a:cubicBezTo>
                  <a:lnTo>
                    <a:pt x="2171400" y="2816880"/>
                  </a:lnTo>
                  <a:cubicBezTo>
                    <a:pt x="2171400" y="2826738"/>
                    <a:pt x="2167484" y="2836192"/>
                    <a:pt x="2160514" y="2843162"/>
                  </a:cubicBezTo>
                  <a:cubicBezTo>
                    <a:pt x="2153544" y="2850132"/>
                    <a:pt x="2144090" y="2854048"/>
                    <a:pt x="2134233" y="2854048"/>
                  </a:cubicBezTo>
                  <a:lnTo>
                    <a:pt x="37167" y="2854048"/>
                  </a:lnTo>
                  <a:cubicBezTo>
                    <a:pt x="27310" y="2854048"/>
                    <a:pt x="17856" y="2850132"/>
                    <a:pt x="10886" y="2843162"/>
                  </a:cubicBezTo>
                  <a:cubicBezTo>
                    <a:pt x="3916" y="2836192"/>
                    <a:pt x="0" y="2826738"/>
                    <a:pt x="0" y="2816880"/>
                  </a:cubicBezTo>
                  <a:lnTo>
                    <a:pt x="0" y="37167"/>
                  </a:lnTo>
                  <a:cubicBezTo>
                    <a:pt x="0" y="27310"/>
                    <a:pt x="3916" y="17856"/>
                    <a:pt x="10886" y="10886"/>
                  </a:cubicBezTo>
                  <a:cubicBezTo>
                    <a:pt x="17856" y="3916"/>
                    <a:pt x="27310" y="0"/>
                    <a:pt x="37167" y="0"/>
                  </a:cubicBezTo>
                  <a:close/>
                </a:path>
              </a:pathLst>
            </a:custGeom>
            <a:solidFill>
              <a:srgbClr val="00BF63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171400" cy="2873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9832433" y="-339559"/>
            <a:ext cx="8735127" cy="6811477"/>
            <a:chOff x="0" y="0"/>
            <a:chExt cx="6350000" cy="49516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49873" cy="4979162"/>
            </a:xfrm>
            <a:custGeom>
              <a:avLst/>
              <a:gdLst/>
              <a:ahLst/>
              <a:cxnLst/>
              <a:rect r="r" b="b" t="t" l="l"/>
              <a:pathLst>
                <a:path h="4979162" w="6349873">
                  <a:moveTo>
                    <a:pt x="292100" y="0"/>
                  </a:moveTo>
                  <a:cubicBezTo>
                    <a:pt x="131445" y="0"/>
                    <a:pt x="0" y="131445"/>
                    <a:pt x="0" y="292100"/>
                  </a:cubicBezTo>
                  <a:lnTo>
                    <a:pt x="0" y="3332480"/>
                  </a:lnTo>
                  <a:cubicBezTo>
                    <a:pt x="0" y="3493135"/>
                    <a:pt x="128397" y="3652520"/>
                    <a:pt x="285369" y="3686683"/>
                  </a:cubicBezTo>
                  <a:lnTo>
                    <a:pt x="6064504" y="4944999"/>
                  </a:lnTo>
                  <a:cubicBezTo>
                    <a:pt x="6221476" y="4979162"/>
                    <a:pt x="6349873" y="4875657"/>
                    <a:pt x="6349873" y="4715002"/>
                  </a:cubicBezTo>
                  <a:lnTo>
                    <a:pt x="6349873" y="292100"/>
                  </a:lnTo>
                  <a:cubicBezTo>
                    <a:pt x="6349873" y="131445"/>
                    <a:pt x="6218428" y="0"/>
                    <a:pt x="6057773" y="0"/>
                  </a:cubicBezTo>
                  <a:lnTo>
                    <a:pt x="292100" y="0"/>
                  </a:lnTo>
                  <a:close/>
                </a:path>
              </a:pathLst>
            </a:custGeom>
            <a:blipFill>
              <a:blip r:embed="rId2"/>
              <a:stretch>
                <a:fillRect l="-8520" t="0" r="-852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-3988817" y="342475"/>
            <a:ext cx="20871849" cy="880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0"/>
              </a:lnSpc>
            </a:pPr>
            <a:r>
              <a:rPr lang="en-US" sz="51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Surface moyenne des exploitations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58971" y="2662971"/>
            <a:ext cx="9173462" cy="54397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12464" indent="-356232" lvl="1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A45A3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Surface moyenne(CEDEAO)</a:t>
            </a:r>
            <a:r>
              <a:rPr lang="en-US" sz="32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3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= 1-5hectars</a:t>
            </a:r>
          </a:p>
          <a:p>
            <a:pPr algn="ctr">
              <a:lnSpc>
                <a:spcPts val="4289"/>
              </a:lnSpc>
            </a:pPr>
          </a:p>
          <a:p>
            <a:pPr algn="ctr" marL="712464" indent="-356232" lvl="1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A45A3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Variations</a:t>
            </a:r>
            <a:r>
              <a:rPr lang="en-US" sz="3299">
                <a:solidFill>
                  <a:srgbClr val="A45A30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3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: </a:t>
            </a:r>
            <a:r>
              <a:rPr lang="en-US" sz="3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zones rurales ou urbaines, richesse des sols, conditions climatiques et cultures pratiquées.</a:t>
            </a:r>
          </a:p>
          <a:p>
            <a:pPr algn="ctr">
              <a:lnSpc>
                <a:spcPts val="4289"/>
              </a:lnSpc>
            </a:pPr>
          </a:p>
          <a:p>
            <a:pPr algn="ctr" marL="712464" indent="-356232" lvl="1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A45A3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Pourquoi faibles surface</a:t>
            </a:r>
            <a:r>
              <a:rPr lang="en-US" sz="3299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:  forte dépendance à l'agriculture de subsistance et faible accès aux terres agricoles.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26224" y="42755"/>
            <a:ext cx="12933941" cy="110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087"/>
              </a:lnSpc>
              <a:spcBef>
                <a:spcPct val="0"/>
              </a:spcBef>
            </a:pPr>
            <a:r>
              <a:rPr lang="en-US" sz="6490" spc="-129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Cultures les plus exploitées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997137" y="7075637"/>
            <a:ext cx="5578401" cy="557840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684175" y="7005833"/>
            <a:ext cx="452472" cy="45247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098674" y="-2501047"/>
            <a:ext cx="5002094" cy="500209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>
                <a:alpha val="32941"/>
              </a:srgbClr>
            </a:solidFill>
            <a:ln w="742950" cap="sq">
              <a:solidFill>
                <a:srgbClr val="106861">
                  <a:alpha val="32941"/>
                </a:srgbClr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683812" y="3663788"/>
            <a:ext cx="1228028" cy="1226514"/>
            <a:chOff x="0" y="0"/>
            <a:chExt cx="323431" cy="32303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3431" cy="323032"/>
            </a:xfrm>
            <a:custGeom>
              <a:avLst/>
              <a:gdLst/>
              <a:ahLst/>
              <a:cxnLst/>
              <a:rect r="r" b="b" t="t" l="l"/>
              <a:pathLst>
                <a:path h="323032" w="323431">
                  <a:moveTo>
                    <a:pt x="0" y="0"/>
                  </a:moveTo>
                  <a:lnTo>
                    <a:pt x="323431" y="0"/>
                  </a:lnTo>
                  <a:lnTo>
                    <a:pt x="323431" y="323032"/>
                  </a:lnTo>
                  <a:lnTo>
                    <a:pt x="0" y="32303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33350"/>
              <a:ext cx="323431" cy="456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916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-591709" y="4109252"/>
            <a:ext cx="1183417" cy="118341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403726" y="1853580"/>
            <a:ext cx="17480547" cy="714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9"/>
              </a:lnSpc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1. Céréales :</a:t>
            </a:r>
          </a:p>
          <a:p>
            <a:pPr algn="ctr">
              <a:lnSpc>
                <a:spcPts val="3769"/>
              </a:lnSpc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   - Mil : Principalement cultivé au Sahel (Niger, Mali, Burkina Faso).</a:t>
            </a:r>
          </a:p>
          <a:p>
            <a:pPr algn="ctr">
              <a:lnSpc>
                <a:spcPts val="3769"/>
              </a:lnSpc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   - Sorgho : Très répandu et souvent cultivé avec le mil.</a:t>
            </a:r>
          </a:p>
          <a:p>
            <a:pPr algn="ctr">
              <a:lnSpc>
                <a:spcPts val="3769"/>
              </a:lnSpc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   - Maïs : Cultivé dans des zones plus humides comme le Ghana, le Nigeria et la Côte d'Ivoire.</a:t>
            </a:r>
          </a:p>
          <a:p>
            <a:pPr algn="ctr">
              <a:lnSpc>
                <a:spcPts val="3769"/>
              </a:lnSpc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   - Riz : Important surtout dans les régions humides (Sénégal, Mali, Côte d'Ivoire, Nigeria).</a:t>
            </a:r>
          </a:p>
          <a:p>
            <a:pPr algn="ctr">
              <a:lnSpc>
                <a:spcPts val="3769"/>
              </a:lnSpc>
            </a:pPr>
          </a:p>
          <a:p>
            <a:pPr algn="ctr">
              <a:lnSpc>
                <a:spcPts val="3769"/>
              </a:lnSpc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2. Tubercules et racines :</a:t>
            </a:r>
          </a:p>
          <a:p>
            <a:pPr algn="ctr">
              <a:lnSpc>
                <a:spcPts val="3769"/>
              </a:lnSpc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   - Manioc : Cultivé largement au Nigeria, en Côte d'Ivoire, et au Ghana.</a:t>
            </a:r>
          </a:p>
          <a:p>
            <a:pPr algn="ctr">
              <a:lnSpc>
                <a:spcPts val="3769"/>
              </a:lnSpc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   - Igname : Très important au Nigeria, en Côte d'Ivoire, et au Ghana.</a:t>
            </a:r>
          </a:p>
          <a:p>
            <a:pPr algn="ctr">
              <a:lnSpc>
                <a:spcPts val="3769"/>
              </a:lnSpc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   - Patate douce : Moins répandue mais présente dans plusieurs pays.</a:t>
            </a:r>
          </a:p>
          <a:p>
            <a:pPr algn="ctr">
              <a:lnSpc>
                <a:spcPts val="3769"/>
              </a:lnSpc>
            </a:pPr>
          </a:p>
          <a:p>
            <a:pPr algn="ctr">
              <a:lnSpc>
                <a:spcPts val="3769"/>
              </a:lnSpc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3. Légumineuses :</a:t>
            </a:r>
          </a:p>
          <a:p>
            <a:pPr algn="ctr">
              <a:lnSpc>
                <a:spcPts val="3769"/>
              </a:lnSpc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   - Niébé (haricot) : Cultivé dans toute la région, notamment au Nigeria, au Niger et au Burkina Faso.</a:t>
            </a:r>
          </a:p>
          <a:p>
            <a:pPr algn="ctr">
              <a:lnSpc>
                <a:spcPts val="3769"/>
              </a:lnSpc>
              <a:spcBef>
                <a:spcPct val="0"/>
              </a:spcBef>
            </a:pPr>
            <a:r>
              <a:rPr lang="en-US" sz="28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   - Arachide : Importante au Sénégal, au Nigeria et en Gambie.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3726" y="414184"/>
            <a:ext cx="17487975" cy="110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087"/>
              </a:lnSpc>
              <a:spcBef>
                <a:spcPct val="0"/>
              </a:spcBef>
            </a:pPr>
            <a:r>
              <a:rPr lang="en-US" sz="6490" spc="-129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Cultures les plus exploitées (suite et fin)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997137" y="7075637"/>
            <a:ext cx="5578401" cy="557840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684175" y="7005833"/>
            <a:ext cx="452472" cy="45247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098674" y="-2501047"/>
            <a:ext cx="5002094" cy="500209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>
                <a:alpha val="32941"/>
              </a:srgbClr>
            </a:solidFill>
            <a:ln w="742950" cap="sq">
              <a:solidFill>
                <a:srgbClr val="106861">
                  <a:alpha val="32941"/>
                </a:srgbClr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683812" y="3663788"/>
            <a:ext cx="1228028" cy="1226514"/>
            <a:chOff x="0" y="0"/>
            <a:chExt cx="323431" cy="32303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3431" cy="323032"/>
            </a:xfrm>
            <a:custGeom>
              <a:avLst/>
              <a:gdLst/>
              <a:ahLst/>
              <a:cxnLst/>
              <a:rect r="r" b="b" t="t" l="l"/>
              <a:pathLst>
                <a:path h="323032" w="323431">
                  <a:moveTo>
                    <a:pt x="0" y="0"/>
                  </a:moveTo>
                  <a:lnTo>
                    <a:pt x="323431" y="0"/>
                  </a:lnTo>
                  <a:lnTo>
                    <a:pt x="323431" y="323032"/>
                  </a:lnTo>
                  <a:lnTo>
                    <a:pt x="0" y="32303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33350"/>
              <a:ext cx="323431" cy="456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916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-591709" y="4109252"/>
            <a:ext cx="1183417" cy="118341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BF63"/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139238" y="1853580"/>
            <a:ext cx="9525" cy="47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311862" y="2585196"/>
            <a:ext cx="17971929" cy="6047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6"/>
              </a:lnSpc>
              <a:spcBef>
                <a:spcPct val="0"/>
              </a:spcBef>
            </a:pPr>
            <a:r>
              <a:rPr lang="en-US" sz="2668">
                <a:solidFill>
                  <a:srgbClr val="19191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4. Cultures de rente :</a:t>
            </a:r>
          </a:p>
          <a:p>
            <a:pPr algn="ctr">
              <a:lnSpc>
                <a:spcPts val="3736"/>
              </a:lnSpc>
              <a:spcBef>
                <a:spcPct val="0"/>
              </a:spcBef>
            </a:pPr>
            <a:r>
              <a:rPr lang="en-US" sz="2668">
                <a:solidFill>
                  <a:srgbClr val="19191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  - Cacao : Principalement en Côte d'Ivoire et au Ghana, qui sont parmi les plus grands producteurs mondiaux.</a:t>
            </a:r>
          </a:p>
          <a:p>
            <a:pPr algn="ctr">
              <a:lnSpc>
                <a:spcPts val="3736"/>
              </a:lnSpc>
              <a:spcBef>
                <a:spcPct val="0"/>
              </a:spcBef>
            </a:pPr>
            <a:r>
              <a:rPr lang="en-US" sz="2668">
                <a:solidFill>
                  <a:srgbClr val="19191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  - Coton : Cultivé au Mali, au Burkina Faso et en Côte d'Ivoire.</a:t>
            </a:r>
          </a:p>
          <a:p>
            <a:pPr algn="ctr">
              <a:lnSpc>
                <a:spcPts val="3736"/>
              </a:lnSpc>
              <a:spcBef>
                <a:spcPct val="0"/>
              </a:spcBef>
            </a:pPr>
            <a:r>
              <a:rPr lang="en-US" sz="2668">
                <a:solidFill>
                  <a:srgbClr val="19191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  - Café : Cultivé en Côte d'Ivoire et au Togo.</a:t>
            </a:r>
          </a:p>
          <a:p>
            <a:pPr algn="ctr">
              <a:lnSpc>
                <a:spcPts val="3736"/>
              </a:lnSpc>
              <a:spcBef>
                <a:spcPct val="0"/>
              </a:spcBef>
            </a:pPr>
          </a:p>
          <a:p>
            <a:pPr algn="ctr">
              <a:lnSpc>
                <a:spcPts val="3736"/>
              </a:lnSpc>
              <a:spcBef>
                <a:spcPct val="0"/>
              </a:spcBef>
            </a:pPr>
            <a:r>
              <a:rPr lang="en-US" sz="2668">
                <a:solidFill>
                  <a:srgbClr val="19191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5. Fruits:</a:t>
            </a:r>
          </a:p>
          <a:p>
            <a:pPr algn="ctr">
              <a:lnSpc>
                <a:spcPts val="3736"/>
              </a:lnSpc>
              <a:spcBef>
                <a:spcPct val="0"/>
              </a:spcBef>
            </a:pPr>
            <a:r>
              <a:rPr lang="en-US" sz="2668">
                <a:solidFill>
                  <a:srgbClr val="19191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  - Banane plantain : Couramment cultivée au Nigeria, en Côte d'Ivoire et au Ghana.</a:t>
            </a:r>
          </a:p>
          <a:p>
            <a:pPr algn="ctr">
              <a:lnSpc>
                <a:spcPts val="3736"/>
              </a:lnSpc>
              <a:spcBef>
                <a:spcPct val="0"/>
              </a:spcBef>
            </a:pPr>
            <a:r>
              <a:rPr lang="en-US" sz="2668">
                <a:solidFill>
                  <a:srgbClr val="19191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  - Ananas: Importante culture d'exportation au Ghana et en Côte d'Ivoire.</a:t>
            </a:r>
          </a:p>
          <a:p>
            <a:pPr algn="ctr">
              <a:lnSpc>
                <a:spcPts val="3736"/>
              </a:lnSpc>
              <a:spcBef>
                <a:spcPct val="0"/>
              </a:spcBef>
            </a:pPr>
            <a:r>
              <a:rPr lang="en-US" sz="2668">
                <a:solidFill>
                  <a:srgbClr val="19191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  - Mangue: Cultivée dans plusieurs pays pour la consommation locale et l'exportation.</a:t>
            </a:r>
          </a:p>
          <a:p>
            <a:pPr algn="ctr">
              <a:lnSpc>
                <a:spcPts val="3736"/>
              </a:lnSpc>
              <a:spcBef>
                <a:spcPct val="0"/>
              </a:spcBef>
            </a:pPr>
          </a:p>
          <a:p>
            <a:pPr algn="ctr">
              <a:lnSpc>
                <a:spcPts val="3736"/>
              </a:lnSpc>
              <a:spcBef>
                <a:spcPct val="0"/>
              </a:spcBef>
            </a:pPr>
            <a:r>
              <a:rPr lang="en-US" sz="2668">
                <a:solidFill>
                  <a:srgbClr val="19191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6. Autres cultures :</a:t>
            </a:r>
          </a:p>
          <a:p>
            <a:pPr algn="ctr">
              <a:lnSpc>
                <a:spcPts val="3736"/>
              </a:lnSpc>
              <a:spcBef>
                <a:spcPct val="0"/>
              </a:spcBef>
            </a:pPr>
            <a:r>
              <a:rPr lang="en-US" sz="2668">
                <a:solidFill>
                  <a:srgbClr val="19191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  - Huile de palme: Principalement au Nigeria, en Côte d'Ivoire et au Ghana.</a:t>
            </a:r>
          </a:p>
          <a:p>
            <a:pPr algn="ctr">
              <a:lnSpc>
                <a:spcPts val="3736"/>
              </a:lnSpc>
              <a:spcBef>
                <a:spcPct val="0"/>
              </a:spcBef>
            </a:pPr>
            <a:r>
              <a:rPr lang="en-US" sz="2668">
                <a:solidFill>
                  <a:srgbClr val="191919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  - Karité : Utilisé pour la production de beurre de karité, surtout au Burkina Faso, au Mali et au Ghana.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92460" y="2868946"/>
            <a:ext cx="3695540" cy="7418054"/>
          </a:xfrm>
          <a:custGeom>
            <a:avLst/>
            <a:gdLst/>
            <a:ahLst/>
            <a:cxnLst/>
            <a:rect r="r" b="b" t="t" l="l"/>
            <a:pathLst>
              <a:path h="7418054" w="3695540">
                <a:moveTo>
                  <a:pt x="0" y="0"/>
                </a:moveTo>
                <a:lnTo>
                  <a:pt x="3695540" y="0"/>
                </a:lnTo>
                <a:lnTo>
                  <a:pt x="3695540" y="7418054"/>
                </a:lnTo>
                <a:lnTo>
                  <a:pt x="0" y="741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3048436" y="1215012"/>
            <a:ext cx="11932972" cy="866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78"/>
              </a:lnSpc>
            </a:pPr>
            <a:r>
              <a:rPr lang="en-US" sz="5127" spc="-102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Défis des coopératives en Afrique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465877" y="-4635036"/>
            <a:ext cx="3695540" cy="7418054"/>
          </a:xfrm>
          <a:custGeom>
            <a:avLst/>
            <a:gdLst/>
            <a:ahLst/>
            <a:cxnLst/>
            <a:rect r="r" b="b" t="t" l="l"/>
            <a:pathLst>
              <a:path h="7418054" w="3695540">
                <a:moveTo>
                  <a:pt x="0" y="0"/>
                </a:moveTo>
                <a:lnTo>
                  <a:pt x="3695540" y="0"/>
                </a:lnTo>
                <a:lnTo>
                  <a:pt x="3695540" y="7418054"/>
                </a:lnTo>
                <a:lnTo>
                  <a:pt x="0" y="741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2529236" y="3193116"/>
            <a:ext cx="12063225" cy="3862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3881" indent="-361940" lvl="1">
              <a:lnSpc>
                <a:spcPts val="4358"/>
              </a:lnSpc>
              <a:buFont typeface="Arial"/>
              <a:buChar char="•"/>
            </a:pPr>
            <a:r>
              <a:rPr lang="en-US" sz="3352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Accès limité aux financements</a:t>
            </a:r>
          </a:p>
          <a:p>
            <a:pPr algn="l" marL="723881" indent="-361940" lvl="1">
              <a:lnSpc>
                <a:spcPts val="4358"/>
              </a:lnSpc>
              <a:buFont typeface="Arial"/>
              <a:buChar char="•"/>
            </a:pPr>
            <a:r>
              <a:rPr lang="en-US" sz="3352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faiblesse des capacités de gestion</a:t>
            </a:r>
          </a:p>
          <a:p>
            <a:pPr algn="l" marL="723881" indent="-361940" lvl="1">
              <a:lnSpc>
                <a:spcPts val="4358"/>
              </a:lnSpc>
              <a:buFont typeface="Arial"/>
              <a:buChar char="•"/>
            </a:pPr>
            <a:r>
              <a:rPr lang="en-US" sz="3352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a</a:t>
            </a:r>
            <a:r>
              <a:rPr lang="en-US" sz="3352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ccès insuffisant aux marchés</a:t>
            </a:r>
          </a:p>
          <a:p>
            <a:pPr algn="l" marL="723881" indent="-361940" lvl="1">
              <a:lnSpc>
                <a:spcPts val="4358"/>
              </a:lnSpc>
              <a:buFont typeface="Arial"/>
              <a:buChar char="•"/>
            </a:pPr>
            <a:r>
              <a:rPr lang="en-US" sz="3352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problèmes de gouvernance interne</a:t>
            </a:r>
          </a:p>
          <a:p>
            <a:pPr algn="l" marL="723881" indent="-361940" lvl="1">
              <a:lnSpc>
                <a:spcPts val="4358"/>
              </a:lnSpc>
              <a:buFont typeface="Arial"/>
              <a:buChar char="•"/>
            </a:pPr>
            <a:r>
              <a:rPr lang="en-US" sz="3352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environnement réglementaire</a:t>
            </a:r>
          </a:p>
          <a:p>
            <a:pPr algn="l" marL="723881" indent="-361940" lvl="1">
              <a:lnSpc>
                <a:spcPts val="4358"/>
              </a:lnSpc>
              <a:buFont typeface="Arial"/>
              <a:buChar char="•"/>
            </a:pPr>
            <a:r>
              <a:rPr lang="en-US" sz="3352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a</a:t>
            </a:r>
            <a:r>
              <a:rPr lang="en-US" sz="3352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ccès limité à la technologie</a:t>
            </a:r>
          </a:p>
          <a:p>
            <a:pPr algn="l" marL="723881" indent="-361940" lvl="1">
              <a:lnSpc>
                <a:spcPts val="4358"/>
              </a:lnSpc>
              <a:buFont typeface="Arial"/>
              <a:buChar char="•"/>
            </a:pPr>
            <a:r>
              <a:rPr lang="en-US" sz="3352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problèmes climatiques.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45390" y="745147"/>
            <a:ext cx="16920201" cy="8796706"/>
            <a:chOff x="0" y="0"/>
            <a:chExt cx="4456349" cy="23168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56349" cy="2316828"/>
            </a:xfrm>
            <a:custGeom>
              <a:avLst/>
              <a:gdLst/>
              <a:ahLst/>
              <a:cxnLst/>
              <a:rect r="r" b="b" t="t" l="l"/>
              <a:pathLst>
                <a:path h="2316828" w="4456349">
                  <a:moveTo>
                    <a:pt x="11439" y="0"/>
                  </a:moveTo>
                  <a:lnTo>
                    <a:pt x="4444910" y="0"/>
                  </a:lnTo>
                  <a:cubicBezTo>
                    <a:pt x="4447944" y="0"/>
                    <a:pt x="4450854" y="1205"/>
                    <a:pt x="4452999" y="3350"/>
                  </a:cubicBezTo>
                  <a:cubicBezTo>
                    <a:pt x="4455144" y="5496"/>
                    <a:pt x="4456349" y="8405"/>
                    <a:pt x="4456349" y="11439"/>
                  </a:cubicBezTo>
                  <a:lnTo>
                    <a:pt x="4456349" y="2305389"/>
                  </a:lnTo>
                  <a:cubicBezTo>
                    <a:pt x="4456349" y="2308423"/>
                    <a:pt x="4455144" y="2311332"/>
                    <a:pt x="4452999" y="2313478"/>
                  </a:cubicBezTo>
                  <a:cubicBezTo>
                    <a:pt x="4450854" y="2315623"/>
                    <a:pt x="4447944" y="2316828"/>
                    <a:pt x="4444910" y="2316828"/>
                  </a:cubicBezTo>
                  <a:lnTo>
                    <a:pt x="11439" y="2316828"/>
                  </a:lnTo>
                  <a:cubicBezTo>
                    <a:pt x="8405" y="2316828"/>
                    <a:pt x="5496" y="2315623"/>
                    <a:pt x="3350" y="2313478"/>
                  </a:cubicBezTo>
                  <a:cubicBezTo>
                    <a:pt x="1205" y="2311332"/>
                    <a:pt x="0" y="2308423"/>
                    <a:pt x="0" y="2305389"/>
                  </a:cubicBezTo>
                  <a:lnTo>
                    <a:pt x="0" y="11439"/>
                  </a:lnTo>
                  <a:cubicBezTo>
                    <a:pt x="0" y="8405"/>
                    <a:pt x="1205" y="5496"/>
                    <a:pt x="3350" y="3350"/>
                  </a:cubicBezTo>
                  <a:cubicBezTo>
                    <a:pt x="5496" y="1205"/>
                    <a:pt x="8405" y="0"/>
                    <a:pt x="11439" y="0"/>
                  </a:cubicBezTo>
                  <a:close/>
                </a:path>
              </a:pathLst>
            </a:custGeom>
            <a:solidFill>
              <a:srgbClr val="FDFBFB">
                <a:alpha val="98824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456349" cy="23358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549625" y="7200900"/>
            <a:ext cx="3561172" cy="4114800"/>
          </a:xfrm>
          <a:custGeom>
            <a:avLst/>
            <a:gdLst/>
            <a:ahLst/>
            <a:cxnLst/>
            <a:rect r="r" b="b" t="t" l="l"/>
            <a:pathLst>
              <a:path h="4114800" w="3561172">
                <a:moveTo>
                  <a:pt x="0" y="0"/>
                </a:moveTo>
                <a:lnTo>
                  <a:pt x="3561173" y="0"/>
                </a:lnTo>
                <a:lnTo>
                  <a:pt x="35611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38187" y="6662284"/>
            <a:ext cx="3079753" cy="2879569"/>
          </a:xfrm>
          <a:custGeom>
            <a:avLst/>
            <a:gdLst/>
            <a:ahLst/>
            <a:cxnLst/>
            <a:rect r="r" b="b" t="t" l="l"/>
            <a:pathLst>
              <a:path h="2879569" w="3079753">
                <a:moveTo>
                  <a:pt x="0" y="0"/>
                </a:moveTo>
                <a:lnTo>
                  <a:pt x="3079753" y="0"/>
                </a:lnTo>
                <a:lnTo>
                  <a:pt x="3079753" y="2879569"/>
                </a:lnTo>
                <a:lnTo>
                  <a:pt x="0" y="28795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682039" y="1758704"/>
            <a:ext cx="3472990" cy="861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78"/>
              </a:lnSpc>
              <a:spcBef>
                <a:spcPct val="0"/>
              </a:spcBef>
            </a:pPr>
            <a:r>
              <a:rPr lang="en-US" sz="5127" spc="-102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Difficultés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359004" y="3342409"/>
            <a:ext cx="12119060" cy="3027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5" indent="-334642" lvl="1">
              <a:lnSpc>
                <a:spcPts val="4029"/>
              </a:lnSpc>
              <a:buFont typeface="Arial"/>
              <a:buChar char="•"/>
            </a:pPr>
            <a:r>
              <a:rPr lang="en-US" sz="30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Accès au financement</a:t>
            </a:r>
          </a:p>
          <a:p>
            <a:pPr algn="l" marL="669285" indent="-334642" lvl="1">
              <a:lnSpc>
                <a:spcPts val="4029"/>
              </a:lnSpc>
              <a:buFont typeface="Arial"/>
              <a:buChar char="•"/>
            </a:pPr>
            <a:r>
              <a:rPr lang="en-US" sz="30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gestion et gouvernance</a:t>
            </a:r>
          </a:p>
          <a:p>
            <a:pPr algn="l" marL="669285" indent="-334642" lvl="1">
              <a:lnSpc>
                <a:spcPts val="4029"/>
              </a:lnSpc>
              <a:buFont typeface="Arial"/>
              <a:buChar char="•"/>
            </a:pPr>
            <a:r>
              <a:rPr lang="en-US" sz="30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concurrence</a:t>
            </a:r>
          </a:p>
          <a:p>
            <a:pPr algn="l" marL="669285" indent="-334642" lvl="1">
              <a:lnSpc>
                <a:spcPts val="4029"/>
              </a:lnSpc>
              <a:buFont typeface="Arial"/>
              <a:buChar char="•"/>
            </a:pPr>
            <a:r>
              <a:rPr lang="en-US" sz="30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réglementation</a:t>
            </a:r>
          </a:p>
          <a:p>
            <a:pPr algn="l" marL="669285" indent="-334642" lvl="1">
              <a:lnSpc>
                <a:spcPts val="4029"/>
              </a:lnSpc>
              <a:buFont typeface="Arial"/>
              <a:buChar char="•"/>
            </a:pPr>
            <a:r>
              <a:rPr lang="en-US" sz="30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reconnaissance et soutien</a:t>
            </a:r>
          </a:p>
          <a:p>
            <a:pPr algn="l" marL="669285" indent="-334642" lvl="1">
              <a:lnSpc>
                <a:spcPts val="4029"/>
              </a:lnSpc>
              <a:buFont typeface="Arial"/>
              <a:buChar char="•"/>
            </a:pPr>
            <a:r>
              <a:rPr lang="en-US" sz="3099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développement des compétences.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999864" y="1248141"/>
            <a:ext cx="5510582" cy="795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69"/>
              </a:lnSpc>
              <a:spcBef>
                <a:spcPct val="0"/>
              </a:spcBef>
            </a:pPr>
            <a:r>
              <a:rPr lang="en-US" sz="4692" spc="-93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Bonnes pratiques</a:t>
            </a:r>
          </a:p>
        </p:txBody>
      </p:sp>
      <p:sp>
        <p:nvSpPr>
          <p:cNvPr name="Freeform 3" id="3"/>
          <p:cNvSpPr/>
          <p:nvPr/>
        </p:nvSpPr>
        <p:spPr>
          <a:xfrm flipH="true" flipV="false" rot="0">
            <a:off x="14910781" y="0"/>
            <a:ext cx="3377219" cy="3377219"/>
          </a:xfrm>
          <a:custGeom>
            <a:avLst/>
            <a:gdLst/>
            <a:ahLst/>
            <a:cxnLst/>
            <a:rect r="r" b="b" t="t" l="l"/>
            <a:pathLst>
              <a:path h="3377219" w="3377219">
                <a:moveTo>
                  <a:pt x="3377219" y="0"/>
                </a:moveTo>
                <a:lnTo>
                  <a:pt x="0" y="0"/>
                </a:lnTo>
                <a:lnTo>
                  <a:pt x="0" y="3377219"/>
                </a:lnTo>
                <a:lnTo>
                  <a:pt x="3377219" y="3377219"/>
                </a:lnTo>
                <a:lnTo>
                  <a:pt x="337721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-1923846" y="8186287"/>
            <a:ext cx="4201427" cy="4201427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42950" cap="sq">
              <a:solidFill>
                <a:srgbClr val="AEEA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804954" y="2734106"/>
            <a:ext cx="13410984" cy="43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8895" indent="-374448" lvl="1">
              <a:lnSpc>
                <a:spcPts val="4856"/>
              </a:lnSpc>
              <a:buFont typeface="Arial"/>
              <a:buChar char="•"/>
            </a:pPr>
            <a:r>
              <a:rPr lang="en-US" sz="346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Gouvernance participative</a:t>
            </a:r>
          </a:p>
          <a:p>
            <a:pPr algn="l" marL="748895" indent="-374448" lvl="1">
              <a:lnSpc>
                <a:spcPts val="4856"/>
              </a:lnSpc>
              <a:buFont typeface="Arial"/>
              <a:buChar char="•"/>
            </a:pPr>
            <a:r>
              <a:rPr lang="en-US" sz="346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transparence financière</a:t>
            </a:r>
          </a:p>
          <a:p>
            <a:pPr algn="l" marL="748895" indent="-374448" lvl="1">
              <a:lnSpc>
                <a:spcPts val="4856"/>
              </a:lnSpc>
              <a:buFont typeface="Arial"/>
              <a:buChar char="•"/>
            </a:pPr>
            <a:r>
              <a:rPr lang="en-US" sz="346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formation continue</a:t>
            </a:r>
          </a:p>
          <a:p>
            <a:pPr algn="l" marL="748895" indent="-374448" lvl="1">
              <a:lnSpc>
                <a:spcPts val="4856"/>
              </a:lnSpc>
              <a:buFont typeface="Arial"/>
              <a:buChar char="•"/>
            </a:pPr>
            <a:r>
              <a:rPr lang="en-US" sz="346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collaboration avec d'autres coopératives</a:t>
            </a:r>
          </a:p>
          <a:p>
            <a:pPr algn="l" marL="748895" indent="-374448" lvl="1">
              <a:lnSpc>
                <a:spcPts val="4856"/>
              </a:lnSpc>
              <a:buFont typeface="Arial"/>
              <a:buChar char="•"/>
            </a:pPr>
            <a:r>
              <a:rPr lang="en-US" sz="346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innovation</a:t>
            </a:r>
          </a:p>
          <a:p>
            <a:pPr algn="l" marL="748895" indent="-374448" lvl="1">
              <a:lnSpc>
                <a:spcPts val="4856"/>
              </a:lnSpc>
              <a:buFont typeface="Arial"/>
              <a:buChar char="•"/>
            </a:pPr>
            <a:r>
              <a:rPr lang="en-US" sz="346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soutien communautaire</a:t>
            </a:r>
          </a:p>
          <a:p>
            <a:pPr algn="l" marL="748895" indent="-374448" lvl="1">
              <a:lnSpc>
                <a:spcPts val="4856"/>
              </a:lnSpc>
              <a:buFont typeface="Arial"/>
              <a:buChar char="•"/>
            </a:pPr>
            <a:r>
              <a:rPr lang="en-US" sz="346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diversification des activités.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DAGLrhtFw2g</dc:identifier>
  <dcterms:modified xsi:type="dcterms:W3CDTF">2011-08-01T06:04:30Z</dcterms:modified>
  <cp:revision>1</cp:revision>
  <dc:title>White and Green Simple  Professional Business Project Presentation</dc:title>
</cp:coreProperties>
</file>

<file path=docProps/thumbnail.jpeg>
</file>